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5" r:id="rId5"/>
    <p:sldId id="284" r:id="rId6"/>
    <p:sldId id="267" r:id="rId7"/>
    <p:sldId id="270" r:id="rId8"/>
    <p:sldId id="287" r:id="rId9"/>
    <p:sldId id="272" r:id="rId10"/>
    <p:sldId id="288" r:id="rId11"/>
    <p:sldId id="295" r:id="rId12"/>
    <p:sldId id="296" r:id="rId13"/>
    <p:sldId id="289" r:id="rId14"/>
    <p:sldId id="286" r:id="rId15"/>
    <p:sldId id="291" r:id="rId16"/>
    <p:sldId id="278" r:id="rId17"/>
    <p:sldId id="293" r:id="rId18"/>
    <p:sldId id="294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EE20A9"/>
    <a:srgbClr val="CC0000"/>
    <a:srgbClr val="CC3300"/>
    <a:srgbClr val="F9152B"/>
    <a:srgbClr val="F92B15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4C88-97D7-494A-80D6-5391F4DEA2E5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B59B-C235-4791-8B5F-13EA97825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417C-D20A-476B-BEBA-A0D4CF204648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B26E-C82E-42B0-8511-CF5CE791E3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EBDF-4F55-460D-B7F1-7FFEAC97E77F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2D7D-78A3-41FC-BED5-64104C8996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9E2C3-CF2A-415A-A4A3-EDE6952EFE29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9BEB-4E91-4435-B6A2-E3576E795B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0645-2CBF-49C6-A95C-DEC2EC0E6E4E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8CD3-3D89-4F6D-B1BD-9EC4A3B1C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C4CE-BFDF-46FC-B64B-503AB4B13131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5D5F-0A81-422F-B5F7-87F3A40503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313C-C810-451F-BC99-165E65A58473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FC60-84F8-408B-BE18-B017AD82FE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EEBB-2C82-4C34-9869-207939722252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00B9-4D3C-44DB-BE1A-A76D1858E3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0F9F-5F01-4705-8054-25D9BA1C76D0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FF4F-DFF8-497C-81C4-A94B47E20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D6EA-44E9-4D58-ACB7-B1933E2E496B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0EB1-23D4-476F-A3E3-A91A144D05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144C-24AB-463A-B9DC-AB5E0C409B03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8719-734E-4294-A7D4-A11B1F029D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C06C-AAC1-4B9C-ABBC-D3A6D49F9E93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5636-32AA-4D14-B76D-8D6603620E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A94C-1688-4645-9783-CEFF9EE2D197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A967-FA9B-4EAD-93CE-656A7DBE0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56AF-2CFF-4E4D-8935-D7E7B6C41F5D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CE75-9217-4BA5-8089-DF581D6226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37DB-E438-408B-BB3B-9AE99FA655BA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F4A51-6A03-40F7-9519-A4BD467146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B698-7627-4CBC-9B34-EB01E7FFE9B3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9B4D-9E50-45C9-94D9-DC8429A79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A760-1F4E-45D1-9B74-87D851A2D91C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99D4-B5B3-41DB-951D-40AE4EAF28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31E9D-B865-4A50-9481-5BD6CFEEA70F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19008F-2C05-40EE-95C1-CBEFC3EC3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51" r:id="rId16"/>
    <p:sldLayoutId id="2147483650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4092" y="1714488"/>
            <a:ext cx="6555577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іо</a:t>
            </a:r>
          </a:p>
          <a:p>
            <a:pPr algn="ctr">
              <a:defRPr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викладача математики, </a:t>
            </a:r>
          </a:p>
          <a:p>
            <a:pPr algn="ctr">
              <a:defRPr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захисту України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Любарського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професійного ліцею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0399" y="3577084"/>
            <a:ext cx="680199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язуна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Михайла Олексійовича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9" name="Picture 2" descr="C:\Users\Ivan\Desktop\скан\10004.tif"/>
          <p:cNvPicPr>
            <a:picLocks noChangeAspect="1" noChangeArrowheads="1"/>
          </p:cNvPicPr>
          <p:nvPr/>
        </p:nvPicPr>
        <p:blipFill>
          <a:blip r:embed="rId2" cstate="print"/>
          <a:srcRect l="4375" t="20833" r="1431" b="10416"/>
          <a:stretch>
            <a:fillRect/>
          </a:stretch>
        </p:blipFill>
        <p:spPr bwMode="auto">
          <a:xfrm>
            <a:off x="214313" y="214313"/>
            <a:ext cx="13858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5D0DA5"/>
                </a:solidFill>
              </a:rPr>
              <a:t>Розроблені та підготовлені до друку навчально-методичні матеріали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611188" y="2276475"/>
            <a:ext cx="3816350" cy="3584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04040"/>
              </a:buClr>
              <a:buFont typeface="Wingdings 2" pitchFamily="18" charset="2"/>
              <a:buChar char=""/>
            </a:pPr>
            <a:r>
              <a:rPr lang="uk-UA" sz="1500" b="1" dirty="0" smtClean="0">
                <a:solidFill>
                  <a:srgbClr val="215968"/>
                </a:solidFill>
              </a:rPr>
              <a:t>Методичні розробки уроків:</a:t>
            </a:r>
          </a:p>
          <a:p>
            <a:pPr eaLnBrk="1" hangingPunct="1">
              <a:lnSpc>
                <a:spcPct val="80000"/>
              </a:lnSpc>
              <a:buClr>
                <a:srgbClr val="404040"/>
              </a:buClr>
              <a:buFont typeface="Wingdings" pitchFamily="2" charset="2"/>
              <a:buChar char="q"/>
            </a:pPr>
            <a:r>
              <a:rPr lang="uk-UA" sz="1500" dirty="0" smtClean="0">
                <a:solidFill>
                  <a:srgbClr val="0070C0"/>
                </a:solidFill>
              </a:rPr>
              <a:t>Предмет Захист України: </a:t>
            </a:r>
          </a:p>
          <a:p>
            <a:pPr eaLnBrk="1" hangingPunct="1">
              <a:lnSpc>
                <a:spcPct val="80000"/>
              </a:lnSpc>
              <a:buClr>
                <a:srgbClr val="404040"/>
              </a:buClr>
              <a:buFont typeface="Wingdings" pitchFamily="2" charset="2"/>
              <a:buChar char="Ø"/>
            </a:pPr>
            <a:r>
              <a:rPr lang="uk-UA" sz="1500" dirty="0" smtClean="0">
                <a:solidFill>
                  <a:srgbClr val="0070C0"/>
                </a:solidFill>
              </a:rPr>
              <a:t>«Основні методи надання домедичної допомоги в умовах бойових дій»</a:t>
            </a:r>
          </a:p>
          <a:p>
            <a:pPr eaLnBrk="1" hangingPunct="1">
              <a:lnSpc>
                <a:spcPct val="80000"/>
              </a:lnSpc>
              <a:buClr>
                <a:srgbClr val="404040"/>
              </a:buClr>
              <a:buFont typeface="Wingdings" pitchFamily="2" charset="2"/>
              <a:buChar char="q"/>
            </a:pPr>
            <a:r>
              <a:rPr lang="uk-UA" sz="1500" dirty="0" smtClean="0">
                <a:solidFill>
                  <a:srgbClr val="0070C0"/>
                </a:solidFill>
              </a:rPr>
              <a:t>Предмет математика: </a:t>
            </a:r>
          </a:p>
          <a:p>
            <a:pPr eaLnBrk="1" hangingPunct="1">
              <a:lnSpc>
                <a:spcPct val="80000"/>
              </a:lnSpc>
              <a:buClr>
                <a:srgbClr val="404040"/>
              </a:buClr>
              <a:buFont typeface="Wingdings" pitchFamily="2" charset="2"/>
              <a:buChar char="Ш"/>
            </a:pPr>
            <a:r>
              <a:rPr lang="uk-UA" sz="1500" dirty="0" smtClean="0">
                <a:solidFill>
                  <a:srgbClr val="0070C0"/>
                </a:solidFill>
              </a:rPr>
              <a:t>«Призми та її види»</a:t>
            </a:r>
            <a:endParaRPr lang="ru-RU" sz="15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04040"/>
              </a:buClr>
              <a:buFont typeface="Wingdings 2" pitchFamily="18" charset="2"/>
              <a:buChar char=""/>
            </a:pPr>
            <a:endParaRPr lang="ru-RU" sz="1500" dirty="0" smtClean="0">
              <a:solidFill>
                <a:srgbClr val="404040"/>
              </a:solidFill>
            </a:endParaRPr>
          </a:p>
        </p:txBody>
      </p:sp>
      <p:sp>
        <p:nvSpPr>
          <p:cNvPr id="28676" name="Объект 3"/>
          <p:cNvSpPr>
            <a:spLocks noGrp="1"/>
          </p:cNvSpPr>
          <p:nvPr>
            <p:ph sz="half" idx="2"/>
          </p:nvPr>
        </p:nvSpPr>
        <p:spPr>
          <a:xfrm>
            <a:off x="5143500" y="2000250"/>
            <a:ext cx="3643313" cy="257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04040"/>
              </a:buClr>
              <a:buFont typeface="Wingdings 2" pitchFamily="18" charset="2"/>
              <a:buChar char=""/>
            </a:pPr>
            <a:r>
              <a:rPr lang="uk-UA" sz="1200" b="1" dirty="0" smtClean="0">
                <a:solidFill>
                  <a:srgbClr val="215968"/>
                </a:solidFill>
              </a:rPr>
              <a:t>Друк:</a:t>
            </a:r>
          </a:p>
          <a:p>
            <a:pPr>
              <a:lnSpc>
                <a:spcPct val="80000"/>
              </a:lnSpc>
              <a:buClr>
                <a:srgbClr val="404040"/>
              </a:buClr>
              <a:buNone/>
            </a:pPr>
            <a:r>
              <a:rPr lang="en-US" sz="1500" b="1" dirty="0" smtClean="0">
                <a:solidFill>
                  <a:srgbClr val="984807"/>
                </a:solidFill>
              </a:rPr>
              <a:t>https://naurok.com.ua/</a:t>
            </a:r>
            <a:r>
              <a:rPr lang="uk-UA" sz="1500" b="1" dirty="0" smtClean="0">
                <a:solidFill>
                  <a:srgbClr val="984807"/>
                </a:solidFill>
              </a:rPr>
              <a:t>, березень 2023р</a:t>
            </a:r>
          </a:p>
          <a:p>
            <a:pPr>
              <a:lnSpc>
                <a:spcPct val="80000"/>
              </a:lnSpc>
              <a:buClr>
                <a:srgbClr val="404040"/>
              </a:buClr>
              <a:buFont typeface="Arial" charset="0"/>
              <a:buNone/>
            </a:pPr>
            <a:r>
              <a:rPr lang="uk-UA" sz="1500" b="1" dirty="0" smtClean="0">
                <a:solidFill>
                  <a:srgbClr val="984807"/>
                </a:solidFill>
              </a:rPr>
              <a:t>Проект: </a:t>
            </a:r>
            <a:r>
              <a:rPr lang="uk-UA" sz="1500" b="1" dirty="0" err="1" smtClean="0">
                <a:solidFill>
                  <a:srgbClr val="984807"/>
                </a:solidFill>
              </a:rPr>
              <a:t>“Математика</a:t>
            </a:r>
            <a:r>
              <a:rPr lang="uk-UA" sz="1500" b="1" dirty="0" smtClean="0">
                <a:solidFill>
                  <a:srgbClr val="984807"/>
                </a:solidFill>
              </a:rPr>
              <a:t> в житті </a:t>
            </a:r>
            <a:r>
              <a:rPr lang="uk-UA" sz="1500" b="1" dirty="0" err="1" smtClean="0">
                <a:solidFill>
                  <a:srgbClr val="984807"/>
                </a:solidFill>
              </a:rPr>
              <a:t>людини”</a:t>
            </a:r>
            <a:endParaRPr lang="ru-RU" sz="1500" b="1" dirty="0" smtClean="0">
              <a:solidFill>
                <a:srgbClr val="984807"/>
              </a:solidFill>
            </a:endParaRPr>
          </a:p>
          <a:p>
            <a:pPr>
              <a:lnSpc>
                <a:spcPct val="80000"/>
              </a:lnSpc>
              <a:buClr>
                <a:srgbClr val="404040"/>
              </a:buClr>
              <a:buFont typeface="Arial" charset="0"/>
              <a:buNone/>
            </a:pPr>
            <a:endParaRPr lang="ru-RU" sz="1500" b="1" dirty="0" smtClean="0">
              <a:solidFill>
                <a:srgbClr val="98480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203" t="10417" r="35547" b="11111"/>
          <a:stretch>
            <a:fillRect/>
          </a:stretch>
        </p:blipFill>
        <p:spPr bwMode="auto">
          <a:xfrm>
            <a:off x="3143240" y="3286124"/>
            <a:ext cx="229380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uk-UA" dirty="0" smtClean="0"/>
              <a:t>Участь в обласному конкурсі на кращий дистанційний курс з предмета </a:t>
            </a:r>
            <a:r>
              <a:rPr lang="uk-UA" dirty="0" err="1" smtClean="0"/>
              <a:t>“Математика”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031" t="11805" r="35937" b="6944"/>
          <a:stretch>
            <a:fillRect/>
          </a:stretch>
        </p:blipFill>
        <p:spPr bwMode="auto">
          <a:xfrm>
            <a:off x="3000364" y="2571744"/>
            <a:ext cx="252307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1016" t="16667" r="28515" b="11805"/>
          <a:stretch>
            <a:fillRect/>
          </a:stretch>
        </p:blipFill>
        <p:spPr bwMode="auto">
          <a:xfrm>
            <a:off x="3214678" y="1500174"/>
            <a:ext cx="408932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Був науковим керівником при підготовці учасниці МАН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u="sng" smtClean="0">
                <a:solidFill>
                  <a:srgbClr val="C00000"/>
                </a:solidFill>
                <a:latin typeface="Monotype Corsiva" pitchFamily="66" charset="0"/>
              </a:rPr>
              <a:t>Участь в роботі методичної комісії класних керівників</a:t>
            </a:r>
            <a:endParaRPr lang="ru-RU" sz="3200" b="1" u="sng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F:\Зав'язун М. О\IMG_4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285875"/>
            <a:ext cx="5759450" cy="4319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548680"/>
            <a:ext cx="46903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Позакласна робота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827088" y="1412875"/>
            <a:ext cx="4608512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3200" dirty="0"/>
              <a:t>Предметні тижні з </a:t>
            </a:r>
            <a:r>
              <a:rPr lang="uk-UA" sz="3200" dirty="0" smtClean="0"/>
              <a:t>математики. </a:t>
            </a:r>
            <a:endParaRPr lang="uk-UA" sz="3200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/>
              <a:t>Підготовка до обласної олімпіади з </a:t>
            </a:r>
            <a:r>
              <a:rPr lang="uk-UA" sz="3200" dirty="0" smtClean="0"/>
              <a:t>захисту України.</a:t>
            </a:r>
            <a:endParaRPr lang="uk-UA" sz="3200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3200" dirty="0"/>
              <a:t>Проведення </a:t>
            </a:r>
            <a:r>
              <a:rPr lang="uk-UA" sz="3200" dirty="0" smtClean="0"/>
              <a:t>Дня </a:t>
            </a:r>
            <a:r>
              <a:rPr lang="uk-UA" sz="3200" dirty="0"/>
              <a:t>ц</a:t>
            </a:r>
            <a:r>
              <a:rPr lang="uk-UA" sz="3200" dirty="0" smtClean="0"/>
              <a:t>ивільного захисту.</a:t>
            </a:r>
            <a:endParaRPr lang="ru-RU" sz="3200" dirty="0"/>
          </a:p>
        </p:txBody>
      </p:sp>
      <p:pic>
        <p:nvPicPr>
          <p:cNvPr id="2050" name="Picture 2" descr="F:\Зав'язун М. О\IMG_2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240010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Зав'язун М. О\IMG_3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643050"/>
            <a:ext cx="239992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126287" cy="925513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5D0DA5"/>
                </a:solidFill>
              </a:rPr>
              <a:t>Виховна робота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981075"/>
            <a:ext cx="4824413" cy="56261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Велику роль у своїй роботі приділяю вихованню учнів.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Багато років працюю класним керівником.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Свої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відносини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з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дітьми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намагаюсь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будувати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сприйнятті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їх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як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цінностей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на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любові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до них і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виходячи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з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цього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свою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виховну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діяльність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спрямовую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розвиток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унікальної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сутності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кожної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дитини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як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особистості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Робота організовується таким чином, що учням приходиться міркувати, </a:t>
            </a:r>
            <a:r>
              <a:rPr lang="uk-UA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співставляти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порівнювати побачене </a:t>
            </a:r>
            <a:r>
              <a:rPr lang="uk-UA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з  в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же своїми власними погляди на людські цінності та якості.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У повсякденному житті намагаюся вчити дітей сприймати життя мужньо, відповідати за свої вчинки, шукати корисне із втрат та поразок, діяти і жити для того, щоб світ став кращим, отримувати насолоду від життя, роботи, навчання, від спілкування з природою, мистецтвом, музикою, людьми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Завжди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пам’ятаю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моє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у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вихованні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дітей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–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допомогти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їм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стати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особистостями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з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позитивними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рисами,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почуттям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власної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гідності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навчити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поважати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тих,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хто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їх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оточує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адаптуватись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до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мінливої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навколишньої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дійсності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20071" y="2386520"/>
            <a:ext cx="362215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09085"/>
            <a:ext cx="488679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Класний керівник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4206875" y="83343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Дати дітям радість праці, </a:t>
            </a:r>
          </a:p>
          <a:p>
            <a:pPr algn="r"/>
            <a:r>
              <a:rPr lang="ru-RU" b="1"/>
              <a:t>радість успіху у навчанні, </a:t>
            </a:r>
          </a:p>
          <a:p>
            <a:pPr algn="r"/>
            <a:r>
              <a:rPr lang="ru-RU" b="1"/>
              <a:t>здобути в їхніх серцях почуття гордості, </a:t>
            </a:r>
          </a:p>
          <a:p>
            <a:pPr algn="r"/>
            <a:r>
              <a:rPr lang="ru-RU" b="1"/>
              <a:t>власної  гідності  -</a:t>
            </a:r>
          </a:p>
          <a:p>
            <a:pPr algn="r"/>
            <a:r>
              <a:rPr lang="ru-RU" b="1"/>
              <a:t> це перша заповідь вихователя.</a:t>
            </a:r>
          </a:p>
          <a:p>
            <a:pPr algn="r"/>
            <a:r>
              <a:rPr lang="ru-RU" b="1"/>
              <a:t>В.О.Сухомлинський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3360737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:\Зав'язун М. О\IMG_9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14686"/>
            <a:ext cx="335973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111\Desktop\завязун\Досвід роботи\Захід день Збройних Сил України\IMG_20211206_124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3918162"/>
            <a:ext cx="3357586" cy="2514846"/>
          </a:xfrm>
          <a:prstGeom prst="rect">
            <a:avLst/>
          </a:prstGeom>
          <a:noFill/>
        </p:spPr>
      </p:pic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917596"/>
          </a:xfrm>
        </p:spPr>
        <p:txBody>
          <a:bodyPr/>
          <a:lstStyle/>
          <a:p>
            <a:r>
              <a:rPr lang="uk-UA" sz="4000" b="1" u="sng" dirty="0" smtClean="0">
                <a:solidFill>
                  <a:srgbClr val="C00000"/>
                </a:solidFill>
              </a:rPr>
              <a:t>Розробляю сценарії та проводжу </a:t>
            </a:r>
            <a:r>
              <a:rPr lang="uk-UA" sz="4000" b="1" u="sng" dirty="0" err="1" smtClean="0">
                <a:solidFill>
                  <a:srgbClr val="C00000"/>
                </a:solidFill>
              </a:rPr>
              <a:t>загальноліцейські</a:t>
            </a:r>
            <a:r>
              <a:rPr lang="uk-UA" sz="4000" b="1" u="sng" dirty="0" smtClean="0">
                <a:solidFill>
                  <a:srgbClr val="C00000"/>
                </a:solidFill>
              </a:rPr>
              <a:t> заходи:</a:t>
            </a:r>
            <a:endParaRPr lang="ru-RU" sz="4000" b="1" u="sng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3074" name="Picture 2" descr="C:\Users\111111\Desktop\завязун\Досвід роботи\Фото Афганістан\IMG_20210215_103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2403192" cy="1800000"/>
          </a:xfrm>
          <a:prstGeom prst="rect">
            <a:avLst/>
          </a:prstGeom>
          <a:noFill/>
        </p:spPr>
      </p:pic>
      <p:pic>
        <p:nvPicPr>
          <p:cNvPr id="3075" name="Picture 3" descr="C:\Users\111111\Desktop\завязун\Досвід роботи\Крути 2019\DSCN7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86058"/>
            <a:ext cx="2399807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u="sng" smtClean="0">
                <a:solidFill>
                  <a:srgbClr val="C00000"/>
                </a:solidFill>
              </a:rPr>
              <a:t>Висновок</a:t>
            </a:r>
            <a:endParaRPr lang="ru-RU" sz="5400" b="1" u="sng" smtClean="0">
              <a:solidFill>
                <a:srgbClr val="C00000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1862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z="2400" b="1" smtClean="0">
                <a:cs typeface="Times New Roman" pitchFamily="18" charset="0"/>
              </a:rPr>
              <a:t>Використання педагогічних інноваційних технологій на уроках дає можливість покращити якість засвоєння та відтворення матеріалу.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cs typeface="Times New Roman" pitchFamily="18" charset="0"/>
              </a:rPr>
              <a:t>    Нові педагогічні методики та ігрові форми навчання зацікавлюють та стимулюють учнів до подальшого самостійного вивчення предмету.</a:t>
            </a:r>
          </a:p>
          <a:p>
            <a:pPr>
              <a:buFont typeface="Arial" charset="0"/>
              <a:buNone/>
            </a:pPr>
            <a:r>
              <a:rPr lang="uk-UA" sz="2400" b="1" smtClean="0">
                <a:cs typeface="Times New Roman" pitchFamily="18" charset="0"/>
              </a:rPr>
              <a:t>    Значно підвищується роль педагога: він менше часу витрачає на розв'язання проблем з дисципліною, педагог більше розкривається перед учнями як лідер, організатор.</a:t>
            </a:r>
            <a:endParaRPr lang="ru-RU" sz="2400" b="1" smtClean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400" b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1"/>
          </p:nvPr>
        </p:nvSpPr>
        <p:spPr>
          <a:xfrm>
            <a:off x="1619250" y="1700213"/>
            <a:ext cx="5976938" cy="1009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5400" b="1" smtClean="0">
                <a:solidFill>
                  <a:srgbClr val="800000"/>
                </a:solidFill>
              </a:rPr>
              <a:t>Дякую за увагу!</a:t>
            </a:r>
            <a:endParaRPr lang="ru-RU" sz="5400" b="1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912" y="476672"/>
            <a:ext cx="764927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Загальні відомості про вчителя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590800" y="1071563"/>
            <a:ext cx="6553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1300" b="1" dirty="0">
                <a:solidFill>
                  <a:srgbClr val="002060"/>
                </a:solidFill>
              </a:rPr>
              <a:t>Прізвище, </a:t>
            </a:r>
            <a:r>
              <a:rPr lang="uk-UA" sz="1300" b="1" dirty="0" err="1">
                <a:solidFill>
                  <a:srgbClr val="002060"/>
                </a:solidFill>
              </a:rPr>
              <a:t>ім</a:t>
            </a:r>
            <a:r>
              <a:rPr lang="en-US" sz="1300" b="1" dirty="0">
                <a:solidFill>
                  <a:srgbClr val="002060"/>
                </a:solidFill>
              </a:rPr>
              <a:t>’</a:t>
            </a:r>
            <a:r>
              <a:rPr lang="uk-UA" sz="1300" b="1" dirty="0">
                <a:solidFill>
                  <a:srgbClr val="002060"/>
                </a:solidFill>
              </a:rPr>
              <a:t>я, по батькові</a:t>
            </a:r>
            <a:r>
              <a:rPr lang="uk-UA" sz="2000" dirty="0">
                <a:solidFill>
                  <a:srgbClr val="002060"/>
                </a:solidFill>
              </a:rPr>
              <a:t>: Зав</a:t>
            </a:r>
            <a:r>
              <a:rPr lang="en-US" sz="2000" dirty="0">
                <a:solidFill>
                  <a:srgbClr val="002060"/>
                </a:solidFill>
              </a:rPr>
              <a:t>’</a:t>
            </a:r>
            <a:r>
              <a:rPr lang="uk-UA" sz="2000" dirty="0" err="1">
                <a:solidFill>
                  <a:srgbClr val="002060"/>
                </a:solidFill>
              </a:rPr>
              <a:t>язун</a:t>
            </a:r>
            <a:r>
              <a:rPr lang="uk-UA" sz="2000" dirty="0">
                <a:solidFill>
                  <a:srgbClr val="002060"/>
                </a:solidFill>
              </a:rPr>
              <a:t> Михайло Олексійович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Дата народження: 15 березня 1979 року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Освіта: вища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Назва </a:t>
            </a:r>
            <a:r>
              <a:rPr lang="uk-UA" sz="2000" dirty="0" err="1">
                <a:solidFill>
                  <a:srgbClr val="002060"/>
                </a:solidFill>
              </a:rPr>
              <a:t>ВУЗу</a:t>
            </a:r>
            <a:r>
              <a:rPr lang="uk-UA" sz="2000" dirty="0">
                <a:solidFill>
                  <a:srgbClr val="002060"/>
                </a:solidFill>
              </a:rPr>
              <a:t>: Житомирський державний університет імені Івана Франка, 2011 рік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Спеціальність за дипломом: вчитель математики та </a:t>
            </a:r>
            <a:r>
              <a:rPr lang="uk-UA" sz="2000" dirty="0" smtClean="0">
                <a:solidFill>
                  <a:srgbClr val="002060"/>
                </a:solidFill>
              </a:rPr>
              <a:t>основ </a:t>
            </a:r>
            <a:r>
              <a:rPr lang="uk-UA" sz="2000" dirty="0">
                <a:solidFill>
                  <a:srgbClr val="002060"/>
                </a:solidFill>
              </a:rPr>
              <a:t>економіки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Посада: </a:t>
            </a:r>
            <a:r>
              <a:rPr lang="uk-UA" sz="2000" dirty="0" smtClean="0">
                <a:solidFill>
                  <a:srgbClr val="002060"/>
                </a:solidFill>
              </a:rPr>
              <a:t>викладач математики, захисту України</a:t>
            </a:r>
            <a:endParaRPr lang="uk-UA" sz="2000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Стаж роботи: </a:t>
            </a:r>
            <a:r>
              <a:rPr lang="uk-UA" sz="2000" dirty="0" smtClean="0">
                <a:solidFill>
                  <a:srgbClr val="002060"/>
                </a:solidFill>
              </a:rPr>
              <a:t>14 </a:t>
            </a:r>
            <a:r>
              <a:rPr lang="uk-UA" sz="2000" dirty="0">
                <a:solidFill>
                  <a:srgbClr val="002060"/>
                </a:solidFill>
              </a:rPr>
              <a:t>років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Категорія: спеціаліст </a:t>
            </a:r>
            <a:r>
              <a:rPr lang="uk-UA" sz="2000" dirty="0" smtClean="0">
                <a:solidFill>
                  <a:srgbClr val="002060"/>
                </a:solidFill>
              </a:rPr>
              <a:t>І категорії, педагогічне звання – старший викладач</a:t>
            </a:r>
            <a:endParaRPr lang="uk-UA" sz="2000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Предмет, що викладає: математика, </a:t>
            </a:r>
            <a:r>
              <a:rPr lang="uk-UA" sz="2000" dirty="0" smtClean="0">
                <a:solidFill>
                  <a:srgbClr val="002060"/>
                </a:solidFill>
              </a:rPr>
              <a:t>захист України</a:t>
            </a:r>
            <a:endParaRPr lang="uk-UA" sz="2000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Курси підвищення кваліфікації: </a:t>
            </a:r>
            <a:r>
              <a:rPr lang="uk-UA" dirty="0">
                <a:solidFill>
                  <a:srgbClr val="002060"/>
                </a:solidFill>
              </a:rPr>
              <a:t>математики </a:t>
            </a:r>
            <a:r>
              <a:rPr lang="uk-UA" dirty="0" smtClean="0">
                <a:solidFill>
                  <a:srgbClr val="002060"/>
                </a:solidFill>
              </a:rPr>
              <a:t>– 2020, 2021, 2022 роки, </a:t>
            </a:r>
            <a:r>
              <a:rPr lang="uk-UA" dirty="0">
                <a:solidFill>
                  <a:srgbClr val="002060"/>
                </a:solidFill>
              </a:rPr>
              <a:t>Захист </a:t>
            </a:r>
            <a:r>
              <a:rPr lang="uk-UA" dirty="0" smtClean="0">
                <a:solidFill>
                  <a:srgbClr val="002060"/>
                </a:solidFill>
              </a:rPr>
              <a:t>України </a:t>
            </a:r>
            <a:r>
              <a:rPr lang="uk-UA" dirty="0">
                <a:solidFill>
                  <a:srgbClr val="002060"/>
                </a:solidFill>
              </a:rPr>
              <a:t>– </a:t>
            </a:r>
            <a:r>
              <a:rPr lang="uk-UA" dirty="0" smtClean="0">
                <a:solidFill>
                  <a:srgbClr val="002060"/>
                </a:solidFill>
              </a:rPr>
              <a:t>2021 </a:t>
            </a:r>
            <a:r>
              <a:rPr lang="uk-UA" dirty="0">
                <a:solidFill>
                  <a:srgbClr val="002060"/>
                </a:solidFill>
              </a:rPr>
              <a:t>рік</a:t>
            </a:r>
            <a:endParaRPr lang="uk-UA" sz="2000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13080" t="34351" r="72987" b="39168"/>
          <a:stretch>
            <a:fillRect/>
          </a:stretch>
        </p:blipFill>
        <p:spPr bwMode="auto">
          <a:xfrm>
            <a:off x="357188" y="1204913"/>
            <a:ext cx="2286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548680"/>
            <a:ext cx="518796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 портфоліо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9" y="1628800"/>
            <a:ext cx="695047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Проведення</a:t>
            </a:r>
          </a:p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самоаналізу та самооцінки</a:t>
            </a:r>
          </a:p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професійної діяльності</a:t>
            </a:r>
          </a:p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міжатестаційний період</a:t>
            </a:r>
          </a:p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2018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роки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609461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Моє педагогічне кредо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357188" y="785813"/>
            <a:ext cx="6337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Учитись важко, а учить ще важче. </a:t>
            </a:r>
          </a:p>
          <a:p>
            <a:r>
              <a:rPr lang="ru-RU" sz="2000"/>
              <a:t>Але не мусиш зупинятись ти. </a:t>
            </a:r>
          </a:p>
          <a:p>
            <a:r>
              <a:rPr lang="ru-RU" sz="2000"/>
              <a:t>Як учням віддаєш усе найкраще, </a:t>
            </a:r>
          </a:p>
          <a:p>
            <a:r>
              <a:rPr lang="ru-RU" sz="2000"/>
              <a:t>то й сам сягнеш нової висоти!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643050"/>
            <a:ext cx="406361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Життєве кредо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1643063" y="2286000"/>
            <a:ext cx="60785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Віддай людині крихітку себе.</a:t>
            </a:r>
          </a:p>
          <a:p>
            <a:r>
              <a:rPr lang="ru-RU" sz="2400" i="1"/>
              <a:t>За це душа поповнюється світлом 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71500" y="2928938"/>
            <a:ext cx="8001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u="sng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Методична проблема, над якою працюю:</a:t>
            </a:r>
          </a:p>
          <a:p>
            <a:endParaRPr lang="uk-UA" sz="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i="1"/>
              <a:t>Координація пізнавального процесу, підвищення творчості активності і кваліфікації відповідно до нововведень та інновацій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553" y="188640"/>
            <a:ext cx="650690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Сучасні технології навчання,</a:t>
            </a:r>
          </a:p>
          <a:p>
            <a:pPr algn="ctr"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 я використовую в своїй роботі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1547" y="1052736"/>
          <a:ext cx="82809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50"/>
                <a:gridCol w="3670535"/>
                <a:gridCol w="3852435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Здоров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’</a:t>
                      </a:r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язберігаючі технології</a:t>
                      </a:r>
                    </a:p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( Автор Н.К. Смірнов)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Фізкультхвилики</a:t>
                      </a:r>
                    </a:p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Вправи для очей 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2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Особистісно-орієнтований</a:t>
                      </a:r>
                      <a:r>
                        <a:rPr lang="uk-UA" sz="16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 підхід</a:t>
                      </a:r>
                    </a:p>
                    <a:p>
                      <a:r>
                        <a:rPr lang="uk-UA" sz="16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( Автор І.С. Якиманська)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Використовую</a:t>
                      </a:r>
                      <a:r>
                        <a:rPr lang="uk-UA" sz="1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дидактчні матеріали, відповідно рівня підготовки та здібностей конкретного учня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Ігрові технології</a:t>
                      </a:r>
                    </a:p>
                    <a:p>
                      <a:r>
                        <a:rPr lang="uk-UA" sz="1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( Автор І.В. Єгорченко)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Задачі-рисунки, задачі-жарти, задачі з неповними або зайвими даними, 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Інтерактивні технології</a:t>
                      </a:r>
                    </a:p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( Автор О. Пометун, Л. Пироженко.)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кооперативне, колективно-групове навчання, ситуативне моделювання, опрацювання дискусійних питань.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Інформаційно-комунікаційні технології (Деннніс Стівенсон)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Навчально методичні комплекси, презентації, публікації, тестові системи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Технології проектного навчання </a:t>
                      </a:r>
                    </a:p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                             (Автор Д. Дьюн)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Творча робота учнів над вирішенням поставленої задачі, результатом якої є проект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531972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Нестандартні уроки</a:t>
            </a:r>
          </a:p>
          <a:p>
            <a:pPr algn="ctr"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 я практикую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39750" y="1798638"/>
            <a:ext cx="2016125" cy="158432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800000"/>
                </a:solidFill>
              </a:rPr>
              <a:t>Уроки-подорожі</a:t>
            </a:r>
          </a:p>
          <a:p>
            <a:pPr algn="ctr">
              <a:defRPr/>
            </a:pPr>
            <a:r>
              <a:rPr lang="uk-UA" sz="2000" dirty="0">
                <a:solidFill>
                  <a:srgbClr val="800000"/>
                </a:solidFill>
              </a:rPr>
              <a:t>Уроки-ігри</a:t>
            </a: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73238"/>
            <a:ext cx="20367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1773238"/>
            <a:ext cx="20367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3" y="3716338"/>
            <a:ext cx="20367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763" y="3717925"/>
            <a:ext cx="2193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30588" y="2224088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800000"/>
                </a:solidFill>
                <a:latin typeface="+mn-lt"/>
              </a:rPr>
              <a:t>Урок захисту проектів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4584" name="TextBox 6"/>
          <p:cNvSpPr txBox="1">
            <a:spLocks noChangeArrowheads="1"/>
          </p:cNvSpPr>
          <p:nvPr/>
        </p:nvSpPr>
        <p:spPr bwMode="auto">
          <a:xfrm>
            <a:off x="6311900" y="2224088"/>
            <a:ext cx="1493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solidFill>
                  <a:srgbClr val="800000"/>
                </a:solidFill>
                <a:latin typeface="Times New Roman" pitchFamily="18" charset="0"/>
              </a:rPr>
              <a:t>Урок однієї </a:t>
            </a:r>
          </a:p>
          <a:p>
            <a:r>
              <a:rPr lang="uk-UA" sz="2000">
                <a:solidFill>
                  <a:srgbClr val="800000"/>
                </a:solidFill>
                <a:latin typeface="Times New Roman" pitchFamily="18" charset="0"/>
              </a:rPr>
              <a:t>задачі</a:t>
            </a:r>
            <a:endParaRPr lang="ru-RU" sz="2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313" y="4359275"/>
            <a:ext cx="13509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800000"/>
                </a:solidFill>
                <a:latin typeface="+mn-lt"/>
              </a:rPr>
              <a:t>Урок-залік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188" y="4167188"/>
            <a:ext cx="222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800000"/>
                </a:solidFill>
                <a:latin typeface="+mn-lt"/>
              </a:rPr>
              <a:t>Урок-семінар</a:t>
            </a:r>
          </a:p>
          <a:p>
            <a:pPr>
              <a:defRPr/>
            </a:pPr>
            <a:r>
              <a:rPr lang="uk-UA" sz="2000" dirty="0">
                <a:solidFill>
                  <a:srgbClr val="800000"/>
                </a:solidFill>
                <a:latin typeface="+mn-lt"/>
              </a:rPr>
              <a:t>Урок-конференція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1159" y="260648"/>
            <a:ext cx="645369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Навчально-методична робота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900113" y="846138"/>
            <a:ext cx="81359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b="1" dirty="0">
                <a:solidFill>
                  <a:srgbClr val="800000"/>
                </a:solidFill>
              </a:rPr>
              <a:t>Виступи на засіданнях </a:t>
            </a:r>
            <a:r>
              <a:rPr lang="uk-UA" sz="2000" b="1" dirty="0" err="1">
                <a:solidFill>
                  <a:srgbClr val="800000"/>
                </a:solidFill>
              </a:rPr>
              <a:t>методоб</a:t>
            </a:r>
            <a:r>
              <a:rPr lang="en-US" sz="2000" b="1" dirty="0">
                <a:solidFill>
                  <a:srgbClr val="800000"/>
                </a:solidFill>
              </a:rPr>
              <a:t>’</a:t>
            </a:r>
            <a:r>
              <a:rPr lang="uk-UA" sz="2000" b="1" dirty="0">
                <a:solidFill>
                  <a:srgbClr val="800000"/>
                </a:solidFill>
              </a:rPr>
              <a:t>єднань, обласних </a:t>
            </a:r>
            <a:r>
              <a:rPr lang="uk-UA" sz="2000" b="1" dirty="0" smtClean="0">
                <a:solidFill>
                  <a:srgbClr val="800000"/>
                </a:solidFill>
              </a:rPr>
              <a:t>методичних секціях викладачів математики, фізики, Захисту України, </a:t>
            </a:r>
            <a:r>
              <a:rPr lang="uk-UA" sz="2000" b="1" dirty="0">
                <a:solidFill>
                  <a:srgbClr val="800000"/>
                </a:solidFill>
              </a:rPr>
              <a:t>класних керівників, педрадах.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>
                <a:solidFill>
                  <a:srgbClr val="800000"/>
                </a:solidFill>
              </a:rPr>
              <a:t>Створення презентацій до уроків математики та </a:t>
            </a:r>
            <a:r>
              <a:rPr lang="uk-UA" sz="2000" b="1">
                <a:solidFill>
                  <a:srgbClr val="800000"/>
                </a:solidFill>
              </a:rPr>
              <a:t>Захисту </a:t>
            </a:r>
            <a:r>
              <a:rPr lang="uk-UA" sz="2000" b="1" smtClean="0">
                <a:solidFill>
                  <a:srgbClr val="800000"/>
                </a:solidFill>
              </a:rPr>
              <a:t>України.</a:t>
            </a:r>
            <a:endParaRPr lang="uk-UA" sz="2000" b="1" dirty="0">
              <a:solidFill>
                <a:srgbClr val="8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>
                <a:solidFill>
                  <a:srgbClr val="800000"/>
                </a:solidFill>
              </a:rPr>
              <a:t>Розробки конспектів нестандартних уроків, сценаріїв виховних заходів, дидактичних матеріалів до уроків.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>
                <a:solidFill>
                  <a:srgbClr val="800000"/>
                </a:solidFill>
              </a:rPr>
              <a:t>Використання інноваційних технологій </a:t>
            </a:r>
            <a:r>
              <a:rPr lang="uk-UA" sz="2000" b="1" dirty="0" smtClean="0">
                <a:solidFill>
                  <a:srgbClr val="800000"/>
                </a:solidFill>
              </a:rPr>
              <a:t>навчання.</a:t>
            </a:r>
            <a:endParaRPr lang="uk-UA" sz="2000" b="1" dirty="0">
              <a:solidFill>
                <a:srgbClr val="8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>
                <a:solidFill>
                  <a:srgbClr val="800000"/>
                </a:solidFill>
              </a:rPr>
              <a:t>Вивчення навчального матеріалу з погляду сучасних форм і </a:t>
            </a:r>
            <a:r>
              <a:rPr lang="uk-UA" sz="2000" b="1" dirty="0" smtClean="0">
                <a:solidFill>
                  <a:srgbClr val="800000"/>
                </a:solidFill>
              </a:rPr>
              <a:t>методів.</a:t>
            </a:r>
            <a:endParaRPr lang="uk-UA" sz="2000" b="1" dirty="0">
              <a:solidFill>
                <a:srgbClr val="8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>
                <a:solidFill>
                  <a:srgbClr val="800000"/>
                </a:solidFill>
              </a:rPr>
              <a:t>Збереження психологічного здоров'я на </a:t>
            </a:r>
            <a:r>
              <a:rPr lang="uk-UA" sz="2000" b="1" dirty="0" smtClean="0">
                <a:solidFill>
                  <a:srgbClr val="800000"/>
                </a:solidFill>
              </a:rPr>
              <a:t>уроках.</a:t>
            </a:r>
            <a:endParaRPr lang="uk-UA" sz="2000" b="1" dirty="0">
              <a:solidFill>
                <a:srgbClr val="8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>
                <a:solidFill>
                  <a:srgbClr val="800000"/>
                </a:solidFill>
              </a:rPr>
              <a:t>Використання </a:t>
            </a:r>
            <a:r>
              <a:rPr lang="uk-UA" sz="2000" b="1" dirty="0" err="1">
                <a:solidFill>
                  <a:srgbClr val="800000"/>
                </a:solidFill>
              </a:rPr>
              <a:t>міжпредметних</a:t>
            </a:r>
            <a:r>
              <a:rPr lang="uk-UA" sz="2000" b="1" dirty="0">
                <a:solidFill>
                  <a:srgbClr val="800000"/>
                </a:solidFill>
              </a:rPr>
              <a:t> </a:t>
            </a:r>
            <a:r>
              <a:rPr lang="uk-UA" sz="2000" b="1" dirty="0" smtClean="0">
                <a:solidFill>
                  <a:srgbClr val="800000"/>
                </a:solidFill>
              </a:rPr>
              <a:t>зв'язків.</a:t>
            </a:r>
            <a:endParaRPr lang="uk-UA" sz="2000" b="1" dirty="0">
              <a:solidFill>
                <a:srgbClr val="8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>
                <a:solidFill>
                  <a:srgbClr val="800000"/>
                </a:solidFill>
              </a:rPr>
              <a:t>Участь у проекті «Ніхто не забутий, ніщо не забуто</a:t>
            </a:r>
            <a:r>
              <a:rPr lang="uk-UA" sz="2000" b="1" dirty="0" smtClean="0">
                <a:solidFill>
                  <a:srgbClr val="800000"/>
                </a:solidFill>
              </a:rPr>
              <a:t>».</a:t>
            </a:r>
            <a:endParaRPr lang="uk-UA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923925"/>
          </a:xfrm>
        </p:spPr>
        <p:txBody>
          <a:bodyPr/>
          <a:lstStyle/>
          <a:p>
            <a:pPr eaLnBrk="1" hangingPunct="1"/>
            <a:r>
              <a:rPr lang="uk-UA" sz="2200" b="1" i="1" dirty="0" smtClean="0">
                <a:latin typeface="Times New Roman" pitchFamily="18" charset="0"/>
              </a:rPr>
              <a:t>Метод проектів, орієнтований на самостійну діяльність учнів,  завжди передбачає вирішення конкретної проблеми</a:t>
            </a:r>
            <a:endParaRPr lang="ru-RU" sz="2200" dirty="0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uk-UA" smtClean="0"/>
          </a:p>
          <a:p>
            <a:pPr eaLnBrk="1" hangingPunct="1"/>
            <a:endParaRPr lang="ru-RU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 l="34161" t="21342" r="19519" b="16022"/>
          <a:stretch>
            <a:fillRect/>
          </a:stretch>
        </p:blipFill>
        <p:spPr bwMode="auto">
          <a:xfrm>
            <a:off x="1000100" y="1714488"/>
            <a:ext cx="6215106" cy="3643338"/>
          </a:xfrm>
          <a:prstGeom prst="round2DiagRect">
            <a:avLst>
              <a:gd name="adj1" fmla="val 4855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7929" y="328300"/>
            <a:ext cx="667727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Курси підвищення кваліфікації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468313" y="3644900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Вчителя математики</a:t>
            </a:r>
            <a:endParaRPr lang="ru-RU"/>
          </a:p>
        </p:txBody>
      </p:sp>
      <p:sp>
        <p:nvSpPr>
          <p:cNvPr id="27660" name="AutoShape 15"/>
          <p:cNvSpPr>
            <a:spLocks noChangeArrowheads="1"/>
          </p:cNvSpPr>
          <p:nvPr/>
        </p:nvSpPr>
        <p:spPr bwMode="auto">
          <a:xfrm>
            <a:off x="1187450" y="3213100"/>
            <a:ext cx="360363" cy="431800"/>
          </a:xfrm>
          <a:prstGeom prst="up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17"/>
          <p:cNvSpPr>
            <a:spLocks noChangeArrowheads="1"/>
          </p:cNvSpPr>
          <p:nvPr/>
        </p:nvSpPr>
        <p:spPr bwMode="auto">
          <a:xfrm>
            <a:off x="7072330" y="4286256"/>
            <a:ext cx="288925" cy="576262"/>
          </a:xfrm>
          <a:prstGeom prst="up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Text Box 19"/>
          <p:cNvSpPr txBox="1">
            <a:spLocks noChangeArrowheads="1"/>
          </p:cNvSpPr>
          <p:nvPr/>
        </p:nvSpPr>
        <p:spPr bwMode="auto">
          <a:xfrm>
            <a:off x="6143636" y="4786322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Вчителя Захисту </a:t>
            </a:r>
            <a:r>
              <a:rPr lang="uk-UA" dirty="0" smtClean="0"/>
              <a:t>України</a:t>
            </a:r>
            <a:endParaRPr lang="ru-RU" dirty="0"/>
          </a:p>
        </p:txBody>
      </p:sp>
      <p:pic>
        <p:nvPicPr>
          <p:cNvPr id="2050" name="Picture 2" descr="E:\Завязун\свідоцтв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1832455" cy="2520000"/>
          </a:xfrm>
          <a:prstGeom prst="rect">
            <a:avLst/>
          </a:prstGeom>
          <a:noFill/>
        </p:spPr>
      </p:pic>
      <p:pic>
        <p:nvPicPr>
          <p:cNvPr id="2051" name="Picture 3" descr="E:\Завязун\свідоцтв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00372"/>
            <a:ext cx="1832455" cy="2520000"/>
          </a:xfrm>
          <a:prstGeom prst="rect">
            <a:avLst/>
          </a:prstGeom>
          <a:noFill/>
        </p:spPr>
      </p:pic>
      <p:pic>
        <p:nvPicPr>
          <p:cNvPr id="2052" name="Picture 4" descr="E:\Завязун\свідоцтв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357298"/>
            <a:ext cx="2117825" cy="1440000"/>
          </a:xfrm>
          <a:prstGeom prst="rect">
            <a:avLst/>
          </a:prstGeom>
          <a:noFill/>
        </p:spPr>
      </p:pic>
      <p:pic>
        <p:nvPicPr>
          <p:cNvPr id="2053" name="Picture 5" descr="E:\Завязун\свідоцтво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928670"/>
            <a:ext cx="2099535" cy="1440000"/>
          </a:xfrm>
          <a:prstGeom prst="rect">
            <a:avLst/>
          </a:prstGeom>
          <a:noFill/>
        </p:spPr>
      </p:pic>
      <p:pic>
        <p:nvPicPr>
          <p:cNvPr id="2054" name="Picture 6" descr="E:\Завязун\свідоцтво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071678"/>
            <a:ext cx="2079717" cy="1440000"/>
          </a:xfrm>
          <a:prstGeom prst="rect">
            <a:avLst/>
          </a:prstGeom>
          <a:noFill/>
        </p:spPr>
      </p:pic>
      <p:pic>
        <p:nvPicPr>
          <p:cNvPr id="2055" name="Picture 7" descr="E:\Завязун\свідоцтво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786058"/>
            <a:ext cx="2145539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720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Метод проектів, орієнтований на самостійну діяльність учнів,  завжди передбачає вирішення конкретної проблеми</vt:lpstr>
      <vt:lpstr>Слайд 9</vt:lpstr>
      <vt:lpstr>Розроблені та підготовлені до друку навчально-методичні матеріали</vt:lpstr>
      <vt:lpstr>Участь в обласному конкурсі на кращий дистанційний курс з предмета “Математика”</vt:lpstr>
      <vt:lpstr>Був науковим керівником при підготовці учасниці МАН</vt:lpstr>
      <vt:lpstr>Участь в роботі методичної комісії класних керівників</vt:lpstr>
      <vt:lpstr>Слайд 14</vt:lpstr>
      <vt:lpstr>Виховна робота</vt:lpstr>
      <vt:lpstr>Слайд 16</vt:lpstr>
      <vt:lpstr>Розробляю сценарії та проводжу загальноліцейські заходи:</vt:lpstr>
      <vt:lpstr>Висновок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RePack by SPecialiST</cp:lastModifiedBy>
  <cp:revision>264</cp:revision>
  <dcterms:created xsi:type="dcterms:W3CDTF">2013-07-29T17:42:42Z</dcterms:created>
  <dcterms:modified xsi:type="dcterms:W3CDTF">2023-03-20T09:55:50Z</dcterms:modified>
</cp:coreProperties>
</file>