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56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18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6E0821-F685-471C-B67D-E34EDE3CC411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103CD0-D5D9-4337-91B9-A897A547A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30109-8F47-44C5-BC26-6EA520669A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4314-B250-41A7-ACF1-0284E20AF17B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1ED9-C5B0-4FC7-BA7D-C1DB9935B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0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0971-4C1E-4DE5-847F-90D4420C4135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3DC6-F0C1-45BB-85BD-834C45AA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BDAC-2C13-431F-8CBA-828CC803AA8A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299C-EF7B-4F5B-B59A-C987F5937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377C-D6E4-4738-90C5-2E57ACD1F5EC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E9AA-F6F4-4BB2-99F7-CE80F0760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585A-5D79-4808-99E0-F954113874F9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4109-9A69-45AA-81A7-0383BA32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D9AE-8FFD-40AC-AF08-E3954E1C7FA9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5F35-62EB-4519-964B-4AAAB61AF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CA748-0383-4B08-BA1C-FA6E25746754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A629-611F-41BC-BA38-8419299B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F2FE-204B-4319-9433-FF600A0FAD2B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1A86-C062-48E9-8C50-EE0CF5CB8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DA36-36F3-47C7-8318-F506811D2459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05FA-0966-4052-9505-FC97DBE9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88AD-1F31-494E-89E6-10267AE3ABFD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FA0A-3566-4741-B288-643FBECC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6DCE-9F18-4292-8F5E-AD62CDB87614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2F1C-8538-4F06-81A6-BA25D27A4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D222-34E7-419E-AC43-408C18246E9C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FF78-A4CF-4CD7-9853-A2A16AC23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23A2-E1CD-4241-A61E-0B74CFACE091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B1AA-B114-49CA-BC8B-C75E59D7C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EB04-0DF4-4F9B-8398-4C356852C4E3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CD26-C190-43C6-B58A-B774DF03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ED23DA-8A5F-47B0-9F7D-E5588C5CAAE6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E0BCF2-3D0E-412D-BCB6-58068AAC1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18DE-2B59-4645-969D-E20AED1E9330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818E-846B-4410-A8C8-652C523BE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B5DCE4-2659-4C8B-8C04-C52A9A345D47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72ADBC-0231-4079-9D00-AF3D332D8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9D602C-8606-416E-8685-ACD0BD5F4964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4A9F40-2F76-4376-8A8D-156F31103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8977-3F3E-4FBE-8EB0-10ED8B4F6A34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BD25-80C0-48D2-9202-73EB8F3CE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5E40-EBAB-4BE4-9FDF-FE3027D0CF45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8208-AF2D-47B6-AA06-3AC882929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17126-A213-481E-90E8-893A956B7202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AD837-D318-4B07-B5DA-8B0270C0E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78" r:id="rId3"/>
    <p:sldLayoutId id="2147483691" r:id="rId4"/>
    <p:sldLayoutId id="2147483677" r:id="rId5"/>
    <p:sldLayoutId id="2147483692" r:id="rId6"/>
    <p:sldLayoutId id="2147483693" r:id="rId7"/>
    <p:sldLayoutId id="2147483676" r:id="rId8"/>
    <p:sldLayoutId id="214748367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127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40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6FEF0703-1905-4397-BB9E-CA53E163E14F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07DADD3-0F74-4BE9-8BB9-8C6FCD0C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8313" y="765175"/>
            <a:ext cx="5399087" cy="3024188"/>
          </a:xfrm>
        </p:spPr>
        <p:txBody>
          <a:bodyPr anchor="b"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cs typeface="Times New Roman" pitchFamily="18" charset="0"/>
              </a:rPr>
              <a:t>АТЕСТАЦ</a:t>
            </a:r>
            <a:r>
              <a:rPr lang="en-US" sz="2800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sz="2800" b="1" smtClean="0">
                <a:solidFill>
                  <a:srgbClr val="FF0000"/>
                </a:solidFill>
                <a:cs typeface="Times New Roman" pitchFamily="18" charset="0"/>
              </a:rPr>
              <a:t>ЙНЕ ПОРТФОЛ</a:t>
            </a:r>
            <a:r>
              <a:rPr lang="en-US" sz="2800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sz="2800" b="1" smtClean="0">
                <a:solidFill>
                  <a:srgbClr val="FF0000"/>
                </a:solidFill>
                <a:cs typeface="Times New Roman" pitchFamily="18" charset="0"/>
              </a:rPr>
              <a:t>О </a:t>
            </a:r>
            <a:r>
              <a:rPr lang="ru-RU" sz="28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cs typeface="Times New Roman" pitchFamily="18" charset="0"/>
              </a:rPr>
              <a:t>МАЙСТРА ВИРОБНИЧОГО НАВЧАННЯ ЛЮБАРСЬКОГО ПРОФЕС</a:t>
            </a:r>
            <a:r>
              <a:rPr lang="uk-UA" sz="2800" b="1" smtClean="0">
                <a:solidFill>
                  <a:schemeClr val="tx1"/>
                </a:solidFill>
                <a:cs typeface="Times New Roman" pitchFamily="18" charset="0"/>
              </a:rPr>
              <a:t>ІЙНОГО ЛІЦЕЮ </a:t>
            </a:r>
            <a:r>
              <a:rPr lang="uk-UA" sz="2800" b="1" i="1" smtClean="0">
                <a:solidFill>
                  <a:srgbClr val="0070C0"/>
                </a:solidFill>
                <a:cs typeface="Times New Roman" pitchFamily="18" charset="0"/>
              </a:rPr>
              <a:t>СТЕПАНИШЕНА ЮРІЯ ВОЛОДИМИРОВИЧА</a:t>
            </a:r>
            <a:endParaRPr lang="ru-RU" sz="2800" b="1" i="1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" name="Picture 2" descr="F:\Новая папка фото\DSC0201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77944" y="3290479"/>
            <a:ext cx="4559657" cy="3374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uk-UA" sz="2000" b="1" u="sng" dirty="0" smtClean="0">
                <a:solidFill>
                  <a:schemeClr val="tx1"/>
                </a:solidFill>
                <a:cs typeface="Times New Roman" pitchFamily="18" charset="0"/>
              </a:rPr>
              <a:t>УЧАСТЬ В РОБОТІ МЕТОДИЧНОЇ КОМІСІЇ З ПРОФЕСІЙ: </a:t>
            </a:r>
            <a:r>
              <a:rPr lang="uk-UA" sz="1800" b="1" u="sng" dirty="0" smtClean="0">
                <a:solidFill>
                  <a:schemeClr val="tx1"/>
                </a:solidFill>
                <a:cs typeface="Times New Roman" pitchFamily="18" charset="0"/>
              </a:rPr>
              <a:t>“ЕЛЕКТРОГАЗОЗВАРНИК. ВОДІЙ АВТОТРАНСПОРТНИХ ЗАСОБІВ КАТЕГОРІЇ “С1”</a:t>
            </a:r>
            <a:endParaRPr lang="ru-RU" sz="1800" b="1" dirty="0" smtClean="0">
              <a:cs typeface="Times New Roman" pitchFamily="18" charset="0"/>
            </a:endParaRPr>
          </a:p>
        </p:txBody>
      </p:sp>
      <p:pic>
        <p:nvPicPr>
          <p:cNvPr id="34818" name="Picture 8" descr="IMG_27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428750"/>
            <a:ext cx="3500438" cy="2625725"/>
          </a:xfrm>
        </p:spPr>
      </p:pic>
      <p:pic>
        <p:nvPicPr>
          <p:cNvPr id="34819" name="Picture 8" descr="IMG_27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428750"/>
            <a:ext cx="34829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9" descr="IMG_27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00500"/>
            <a:ext cx="38163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8215312" cy="1571625"/>
          </a:xfrm>
        </p:spPr>
        <p:txBody>
          <a:bodyPr anchor="b"/>
          <a:lstStyle/>
          <a:p>
            <a:pPr algn="ctr" eaLnBrk="1" hangingPunct="1"/>
            <a:r>
              <a:rPr lang="uk-UA" sz="2800" b="1" dirty="0" smtClean="0">
                <a:cs typeface="Times New Roman" pitchFamily="18" charset="0"/>
              </a:rPr>
              <a:t>КОНКУРС ПРОФЕСІЙНОЇ МАЙСТЕРНОСТІ СЕРЕД УЧНІВ ПРОФЕСІЇ “</a:t>
            </a:r>
            <a:r>
              <a:rPr lang="uk-UA" sz="2800" b="1" dirty="0" smtClean="0">
                <a:solidFill>
                  <a:srgbClr val="FF0000"/>
                </a:solidFill>
                <a:cs typeface="Times New Roman" pitchFamily="18" charset="0"/>
              </a:rPr>
              <a:t>ВОДІЙ АВТОТРАНСПОРТНИХ ЗАСОБІВ”</a:t>
            </a:r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D:\Фото ліцейських свят\Конкурси 2022\IMG2022120809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738588" cy="2803941"/>
          </a:xfrm>
          <a:prstGeom prst="rect">
            <a:avLst/>
          </a:prstGeom>
          <a:noFill/>
        </p:spPr>
      </p:pic>
      <p:pic>
        <p:nvPicPr>
          <p:cNvPr id="1027" name="Picture 3" descr="D:\Фото ліцейських свят\Конкурси 2022\IMG20221208101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ru-RU" sz="5300" b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ВИСНОВОК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7715250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Навчальний заклад – це майстерня, де форму</a:t>
            </a:r>
            <a:r>
              <a:rPr lang="uk-UA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ться думка п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дростаючого покол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ння, треба м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цно тримати його в руках, якщо не хочеш випустити з рук майбутн</a:t>
            </a:r>
            <a:r>
              <a:rPr lang="uk-UA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779838" y="333375"/>
            <a:ext cx="5078412" cy="6140450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тарифний розряд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Педагогічний стаж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рік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Рисунок 5" descr="G:\ПРОЕКТИ\фото водій\фото\IMG_20180212_14025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000250"/>
            <a:ext cx="3714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ru-RU" sz="4700" b="1" smtClean="0">
                <a:solidFill>
                  <a:srgbClr val="FF0000"/>
                </a:solidFill>
                <a:cs typeface="Times New Roman" pitchFamily="18" charset="0"/>
              </a:rPr>
              <a:t>ЗАГАЛЬН</a:t>
            </a:r>
            <a:r>
              <a:rPr lang="en-US" sz="4700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sz="4700" b="1" smtClean="0">
                <a:solidFill>
                  <a:srgbClr val="FF0000"/>
                </a:solidFill>
                <a:cs typeface="Times New Roman" pitchFamily="18" charset="0"/>
              </a:rPr>
              <a:t> В</a:t>
            </a:r>
            <a:r>
              <a:rPr lang="en-US" sz="4700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sz="4700" b="1" smtClean="0">
                <a:solidFill>
                  <a:srgbClr val="FF0000"/>
                </a:solidFill>
                <a:cs typeface="Times New Roman" pitchFamily="18" charset="0"/>
              </a:rPr>
              <a:t>ДОМОСТ</a:t>
            </a:r>
            <a:r>
              <a:rPr lang="en-US" sz="4700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endParaRPr lang="ru-RU" sz="4700" b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Дата народження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: 04.03.1959 р.</a:t>
            </a:r>
          </a:p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Осв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та :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середня спец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альна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Житомирський сільськогосподарський технікум,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р.)</a:t>
            </a:r>
          </a:p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Спец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альн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сть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механ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льського господарства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Квал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кац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: техн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 - механ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>
              <a:lnSpc>
                <a:spcPct val="80000"/>
              </a:lnSpc>
            </a:pPr>
            <a:r>
              <a:rPr lang="uk-UA" sz="2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Посада </a:t>
            </a:r>
            <a:endParaRPr lang="ru-RU" sz="24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робнпчого</a:t>
            </a:r>
            <a:r>
              <a:rPr lang="uk-UA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навчання</a:t>
            </a:r>
            <a:endParaRPr lang="ru-RU" sz="24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Стаж роботи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Освіта (що і коли закінчив, отримана спеціальність та кваліфікація за дипломом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Житомирський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1978 р.,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технік-механік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тарифний розряд</a:t>
            </a:r>
          </a:p>
          <a:p>
            <a:pPr eaLnBrk="1">
              <a:lnSpc>
                <a:spcPct val="80000"/>
              </a:lnSpc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НАПНУ ДЗВО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УМО»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Білоцерківський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неперервної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ПК 35946459/003363-21, 2021р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>
              <a:lnSpc>
                <a:spcPct val="80000"/>
              </a:lnSpc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№2/22  2022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ru-RU" sz="4700" b="1" smtClean="0">
                <a:solidFill>
                  <a:srgbClr val="FF0000"/>
                </a:solidFill>
                <a:cs typeface="Times New Roman" pitchFamily="18" charset="0"/>
              </a:rPr>
              <a:t>ПЕДАГОГ</a:t>
            </a:r>
            <a:r>
              <a:rPr lang="en-US" sz="4700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sz="4700" b="1" smtClean="0">
                <a:solidFill>
                  <a:srgbClr val="FF0000"/>
                </a:solidFill>
                <a:cs typeface="Times New Roman" pitchFamily="18" charset="0"/>
              </a:rPr>
              <a:t>ЧНЕ КРЕДО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628775"/>
            <a:ext cx="797242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"Щоб не з пустелі починати путь, дари минулого ти не забудь. Цінуй і розумій сучасне, щоб перешкоди обійти завчасно. З любов'ю і добром в душі твори майбутнього твого життя скарби".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3463" y="288925"/>
            <a:ext cx="7550150" cy="714375"/>
          </a:xfrm>
        </p:spPr>
        <p:txBody>
          <a:bodyPr anchor="b"/>
          <a:lstStyle/>
          <a:p>
            <a:pPr algn="ctr" eaLnBrk="1" hangingPunct="1"/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ПР</a:t>
            </a: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ОРИТЕТН</a:t>
            </a: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 НАПРЯМКИ РОБОТИ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14375" y="1143000"/>
            <a:ext cx="7210425" cy="2357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Розвиток знань, ум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нь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навичок учн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на уроках практичного водіння.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Забезпечення умов для розвитку та задатк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Виховання любов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до обрано</a:t>
            </a:r>
            <a:r>
              <a:rPr lang="uk-UA" sz="320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профес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20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en-US" sz="320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Рисунок 3" descr="G:\ПРОЕКТИ\фото водій\фото\IMG_20180213_083949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3303">
            <a:off x="1181100" y="3819525"/>
            <a:ext cx="2781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G:\ПРОЕКТИ\фото водій\фото\IMG_20180213_084034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2072">
            <a:off x="5000625" y="3786188"/>
            <a:ext cx="2714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ru-RU" sz="4300" b="1" smtClean="0">
                <a:solidFill>
                  <a:srgbClr val="FF0000"/>
                </a:solidFill>
                <a:cs typeface="Times New Roman" pitchFamily="18" charset="0"/>
              </a:rPr>
              <a:t>МЕТОДИЧНА ПРОБЛЕМА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628775"/>
            <a:ext cx="489585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Створення сприятливого м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крокл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мату та атмосфери вза</a:t>
            </a:r>
            <a:r>
              <a:rPr lang="uk-UA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морозум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ння в процес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дготовки майбутнього вод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я.</a:t>
            </a:r>
          </a:p>
        </p:txBody>
      </p:sp>
      <p:pic>
        <p:nvPicPr>
          <p:cNvPr id="31747" name="Picture 2" descr="C:\Users\Саня\Downloads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420938"/>
            <a:ext cx="2928937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ru-RU" sz="43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3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43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3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43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3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НАВЧАЮЧИ УЧН</a:t>
            </a:r>
            <a:r>
              <a:rPr lang="en-US" sz="3600" b="1" dirty="0" smtClean="0">
                <a:latin typeface="Arial Black" pitchFamily="34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В ВОДІННЮ  ЗАВЖДИ НАМАГАЮСЬ</a:t>
            </a:r>
            <a:r>
              <a:rPr lang="ru-RU" sz="4300" b="1" dirty="0" smtClean="0">
                <a:latin typeface="Arial Black" pitchFamily="34" charset="0"/>
                <a:cs typeface="Times New Roman" pitchFamily="18" charset="0"/>
              </a:rPr>
              <a:t>:  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4213" y="1341438"/>
            <a:ext cx="7240587" cy="4708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бути терплячим настільки, щоб гранично дохідливо і вміло пояснити  більшість аспектів поведінки водія при керуванні транспортним засобом;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намагаюсь  майстерно  виконати  будь-який прийом, виконання якого  вимагаю від учнів на навчальному маршруті;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на власному прикладі показую, як потрібно і як не потрібно поводитись в певних ситуаціях, що постійно виникають на дорозі;</a:t>
            </a:r>
          </a:p>
          <a:p>
            <a:pPr eaLnBrk="1" hangingPunct="1"/>
            <a:r>
              <a:rPr lang="ru-RU" sz="2000" smtClean="0"/>
              <a:t>навчаючи примірного і законослухняного водія, намагаюсь подавати наочні приклади законослухняності та культурної поведінки на навчальному маршруті в процесі комунікації з учнем і в процесі пересування.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714375" y="4429125"/>
            <a:ext cx="678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cs typeface="Times New Roman" pitchFamily="18" charset="0"/>
              </a:rPr>
              <a:t>УЧАСТЬ В МЕТОДИЧН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ru-RU" b="1" smtClean="0">
                <a:solidFill>
                  <a:srgbClr val="FF0000"/>
                </a:solidFill>
                <a:cs typeface="Times New Roman" pitchFamily="18" charset="0"/>
              </a:rPr>
              <a:t>Й РОБОТ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endParaRPr lang="ru-RU" b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участь в робот</a:t>
            </a: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обласної секц</a:t>
            </a: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 педпрацівників автомобільного транспорту</a:t>
            </a: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участь у педагог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чних читаннях, виставках педагог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чної майстерност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проведення в</a:t>
            </a:r>
            <a:r>
              <a:rPr lang="en-US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дкритих урок</a:t>
            </a:r>
            <a:r>
              <a:rPr lang="en-US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eaLnBrk="1" hangingPunct="1"/>
            <a:r>
              <a:rPr lang="ru-RU" sz="3600" smtClean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rPr>
              <a:t>розробка дидактичних матер</a:t>
            </a:r>
            <a:r>
              <a:rPr lang="en-US" sz="3600" smtClean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en-US" sz="3600" smtClean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smtClean="0">
                <a:solidFill>
                  <a:srgbClr val="B32C16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329</TotalTime>
  <Words>439</Words>
  <Application>Microsoft Office PowerPoint</Application>
  <PresentationFormat>Экран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Слои</vt:lpstr>
      <vt:lpstr>АТЕСТАЦIЙНЕ ПОРТФОЛIО  МАЙСТРА ВИРОБНИЧОГО НАВЧАННЯ ЛЮБАРСЬКОГО ПРОФЕСІЙНОГО ЛІЦЕЮ СТЕПАНИШЕНА ЮРІЯ ВОЛОДИМИРОВИЧА</vt:lpstr>
      <vt:lpstr>Слайд 2</vt:lpstr>
      <vt:lpstr>ЗАГАЛЬНI ВIДОМОСТI</vt:lpstr>
      <vt:lpstr>Слайд 4</vt:lpstr>
      <vt:lpstr>ПЕДАГОГIЧНЕ КРЕДО</vt:lpstr>
      <vt:lpstr>ПРIОРИТЕТНI НАПРЯМКИ РОБОТИ</vt:lpstr>
      <vt:lpstr>МЕТОДИЧНА ПРОБЛЕМА</vt:lpstr>
      <vt:lpstr>   НАВЧАЮЧИ УЧНIВ ВОДІННЮ  ЗАВЖДИ НАМАГАЮСЬ:  </vt:lpstr>
      <vt:lpstr>УЧАСТЬ В МЕТОДИЧНIЙ РОБОТI</vt:lpstr>
      <vt:lpstr>УЧАСТЬ В РОБОТІ МЕТОДИЧНОЇ КОМІСІЇ З ПРОФЕСІЙ: “ЕЛЕКТРОГАЗОЗВАРНИК. ВОДІЙ АВТОТРАНСПОРТНИХ ЗАСОБІВ КАТЕГОРІЇ “С1”</vt:lpstr>
      <vt:lpstr>КОНКУРС ПРОФЕСІЙНОЇ МАЙСТЕРНОСТІ СЕРЕД УЧНІВ ПРОФЕСІЇ “ВОДІЙ АВТОТРАНСПОРТНИХ ЗАСОБІВ”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RePack by SPecialiST</cp:lastModifiedBy>
  <cp:revision>38</cp:revision>
  <dcterms:created xsi:type="dcterms:W3CDTF">2015-03-21T09:50:41Z</dcterms:created>
  <dcterms:modified xsi:type="dcterms:W3CDTF">2023-03-06T09:34:14Z</dcterms:modified>
</cp:coreProperties>
</file>