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84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81" r:id="rId18"/>
    <p:sldId id="273" r:id="rId19"/>
    <p:sldId id="271" r:id="rId20"/>
    <p:sldId id="272" r:id="rId21"/>
    <p:sldId id="276" r:id="rId22"/>
    <p:sldId id="282" r:id="rId23"/>
    <p:sldId id="27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E9B25"/>
    <a:srgbClr val="E60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2" autoAdjust="0"/>
  </p:normalViewPr>
  <p:slideViewPr>
    <p:cSldViewPr>
      <p:cViewPr>
        <p:scale>
          <a:sx n="73" d="100"/>
          <a:sy n="73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78770-C21E-4D67-80E8-389B2B368201}" type="datetimeFigureOut">
              <a:rPr lang="ru-RU" smtClean="0"/>
              <a:pPr/>
              <a:t>10.03.2023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18FB-EE6D-42F1-A9DA-40F919E82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0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714620"/>
            <a:ext cx="5378370" cy="2428892"/>
          </a:xfrm>
        </p:spPr>
        <p:txBody>
          <a:bodyPr>
            <a:normAutofit/>
          </a:bodyPr>
          <a:lstStyle/>
          <a:p>
            <a:pPr algn="ctr"/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548680"/>
            <a:ext cx="5664692" cy="1470025"/>
          </a:xfrm>
        </p:spPr>
        <p:txBody>
          <a:bodyPr/>
          <a:lstStyle/>
          <a:p>
            <a:pPr marL="182880"/>
            <a:r>
              <a:rPr lang="uk-UA" dirty="0" err="1" smtClean="0">
                <a:latin typeface="Monotype Corsiva" panose="03010101010201010101" pitchFamily="66" charset="0"/>
              </a:rPr>
              <a:t>Любарський</a:t>
            </a:r>
            <a:r>
              <a:rPr lang="uk-UA" dirty="0" smtClean="0">
                <a:latin typeface="Monotype Corsiva" panose="03010101010201010101" pitchFamily="66" charset="0"/>
              </a:rPr>
              <a:t> </a:t>
            </a:r>
            <a:r>
              <a:rPr lang="uk-UA" dirty="0" err="1" smtClean="0">
                <a:latin typeface="Monotype Corsiva" panose="03010101010201010101" pitchFamily="66" charset="0"/>
              </a:rPr>
              <a:t>професіцний</a:t>
            </a:r>
            <a:r>
              <a:rPr lang="uk-UA" dirty="0" smtClean="0">
                <a:latin typeface="Monotype Corsiva" panose="03010101010201010101" pitchFamily="66" charset="0"/>
              </a:rPr>
              <a:t> ліцей</a:t>
            </a:r>
            <a:endParaRPr lang="ru-RU" sz="4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1259" y="0"/>
            <a:ext cx="1722939" cy="6830624"/>
            <a:chOff x="-31259" y="0"/>
            <a:chExt cx="1722939" cy="6830624"/>
          </a:xfrm>
        </p:grpSpPr>
        <p:pic>
          <p:nvPicPr>
            <p:cNvPr id="102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26"/>
          <p:cNvGrpSpPr/>
          <p:nvPr/>
        </p:nvGrpSpPr>
        <p:grpSpPr>
          <a:xfrm>
            <a:off x="7421061" y="27376"/>
            <a:ext cx="1722939" cy="6830624"/>
            <a:chOff x="-31259" y="0"/>
            <a:chExt cx="1722939" cy="6830624"/>
          </a:xfrm>
        </p:grpSpPr>
        <p:pic>
          <p:nvPicPr>
            <p:cNvPr id="28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6" y="4420392"/>
            <a:ext cx="3603986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ТОЛЯ\Desktop\5555555555\ukraine-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27984" y="4393016"/>
            <a:ext cx="3452798" cy="243760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905000"/>
            <a:ext cx="647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52600" y="4800600"/>
            <a:ext cx="586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Атестаційне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Назарівського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Романа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Миколайовича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84784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СЛОВЕСНІ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( інструктаж, бесіда, пояснення, розповідь, робота з друкованими джерелами інформації)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НАОЧНІ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роздатковий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матеріал, макети, моделі, натуральні зразки, показ прийомів роботи, схеми, креслення, демонстрація за допомогою комп'ютерної техніки)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ПРАКТИЧНІ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( вправи, лабораторно – практичні  роботи, вирішення виробничих і технічних завдань, самостійна практична робота учнів)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ВПРАВИ – ОСНОВНИЙ МЕТОД ВИРОБНИЧОГО НАВЧАННЯ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РЕПРОДУКТИВНІ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( учні не спроможні до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вирішення проблемних завдань)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ПОШУКОВІ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( розвиток самостійності і 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творчості учнів)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ВИРОБНИЧОГО НАВЧАННЯ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7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 АКТИВНОГО НАВЧАННЯ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97839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 лабораторно – практичні заняття, виробничий семінар, виробнича практика, виконання індивідуальних завдань; самостійне виконання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навчально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виробничих робіт; дискусія з мозковим штурмом; дослідницька робота)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ІННОВАЦІЙНІ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 розробка варіантів рішень, імітаційні вправи, індивідуальний тренінг, аналіз конкретних ситуацій,  ігрове проектування, ділові ігри)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ovpu.ostrog.rv.ua/images/fon/mvn_metod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81128"/>
            <a:ext cx="209677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ПРАЦЮЮЧИ НАД ПОШУКАМИ ШЛЯХІВ ФОРМУВАННЯ У МАЙБУТНІХ РОБІТНИКІВ ПРОФЕСІЙНОЇ МАЙСТЕРНОСТІ, ДІЙШОВ ВИСНОВКУ, ЩО ЗАСТОСУВАННЯ АКТИВНИХ МЕТОДІВ НАВЧАННЯ: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997839"/>
            <a:ext cx="7920880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дозволяє внести різноманітність у навчально-виховний процес;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сприяє розвитку особистості;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дає позитивний результат у набутті   професійних умінь і навичок;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підвищує якісний показник знань учнів;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 до постійного удосконалення професіоналізму;</a:t>
            </a:r>
          </a:p>
          <a:p>
            <a:pPr marL="609600" indent="-609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формує в учнів творчість, ініціативу, свідоме    виконання своїх </a:t>
            </a:r>
            <a:r>
              <a:rPr lang="uk-UA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0042"/>
            <a:ext cx="7671226" cy="9585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Навчально-методична робота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3573016"/>
            <a:ext cx="731520" cy="864096"/>
          </a:xfrm>
          <a:prstGeom prst="curvedRightArrow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323528" y="2636912"/>
            <a:ext cx="731520" cy="864096"/>
          </a:xfrm>
          <a:prstGeom prst="curvedRightArrow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323528" y="1844824"/>
            <a:ext cx="731520" cy="864096"/>
          </a:xfrm>
          <a:prstGeom prst="curvedRightArrow">
            <a:avLst/>
          </a:prstGeom>
          <a:solidFill>
            <a:srgbClr val="099147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23528" y="4509120"/>
            <a:ext cx="731520" cy="864096"/>
          </a:xfrm>
          <a:prstGeom prst="curv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 descr="https://encrypted-tbn2.gstatic.com/images?q=tbn:ANd9GcTsKIm2ADW8CByHpcvJ3il7OCNyA_HSa-Fe6J74c28so1-Mhyx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25144"/>
            <a:ext cx="1555750" cy="155575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170080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Участь у роботі методичної комісії</a:t>
            </a:r>
          </a:p>
          <a:p>
            <a:endParaRPr lang="uk-UA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Методичні розробки</a:t>
            </a:r>
          </a:p>
          <a:p>
            <a:endParaRPr lang="uk-UA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Участь в обласних методичних семінарах, конкурсах</a:t>
            </a:r>
          </a:p>
          <a:p>
            <a:endParaRPr lang="uk-UA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Виступи з доповідями</a:t>
            </a:r>
          </a:p>
          <a:p>
            <a:endParaRPr lang="uk-UA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Організація та проведення тижнів з професії, конкурсів професійної майстерності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ольга\Desktop\20170227_10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696" y="2698534"/>
            <a:ext cx="2046871" cy="3276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61555" y="428605"/>
            <a:ext cx="39537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99B4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99B4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9877" y="1571612"/>
            <a:ext cx="325225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Учасник засідань методичної комісії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340768"/>
            <a:ext cx="719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uk-UA" sz="2000" b="1" dirty="0"/>
              <a:t>Беру активну участь в  роботі методичних комісій </a:t>
            </a:r>
            <a:r>
              <a:rPr lang="uk-UA" sz="2000" b="1" dirty="0" smtClean="0"/>
              <a:t>ліцею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/>
              <a:t>Виступаю з доповідями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/>
              <a:t>Обмінююсь досвідом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000" b="1" dirty="0" smtClean="0"/>
              <a:t>Працюю над </a:t>
            </a:r>
            <a:r>
              <a:rPr lang="uk-UA" sz="2000" b="1" dirty="0" err="1" smtClean="0"/>
              <a:t>навчально-</a:t>
            </a:r>
            <a:endParaRPr lang="uk-UA" sz="2000" b="1" dirty="0" smtClean="0"/>
          </a:p>
          <a:p>
            <a:r>
              <a:rPr lang="uk-UA" sz="2000" b="1" dirty="0" smtClean="0"/>
              <a:t>методичною документацією</a:t>
            </a:r>
            <a:endParaRPr lang="ru-RU" sz="2000" b="1" dirty="0"/>
          </a:p>
        </p:txBody>
      </p:sp>
      <p:pic>
        <p:nvPicPr>
          <p:cNvPr id="8194" name="Picture 2" descr="C:\Users\ольга\Desktop\20170227_095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970" y="3505200"/>
            <a:ext cx="4199466" cy="2362200"/>
          </a:xfrm>
          <a:prstGeom prst="rect">
            <a:avLst/>
          </a:prstGeom>
          <a:noFill/>
        </p:spPr>
      </p:pic>
      <p:pic>
        <p:nvPicPr>
          <p:cNvPr id="8196" name="Picture 4" descr="C:\Users\ольга\Desktop\20170227_0959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2126" y="1705757"/>
            <a:ext cx="2895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500042"/>
            <a:ext cx="7671226" cy="8754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розробки уроків з професії </a:t>
            </a:r>
            <a:r>
              <a:rPr lang="uk-UA" sz="2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“Тракторист-машиніст</a:t>
            </a:r>
            <a:r>
              <a:rPr lang="uk-UA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с/г виробництва; Слюсар з ремонту с/г машин та </a:t>
            </a:r>
            <a:r>
              <a:rPr lang="uk-UA" sz="2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устаткування”</a:t>
            </a:r>
            <a:endParaRPr lang="ru-RU" sz="2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815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колісних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машинно-тракторного агрегату для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міжрядного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обробітку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грунту»;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тракторів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щоденного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099" name="Picture 3" descr="C:\Users\ольга\Desktop\20170227_092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4267200" cy="2438400"/>
          </a:xfrm>
          <a:prstGeom prst="rect">
            <a:avLst/>
          </a:prstGeom>
          <a:noFill/>
        </p:spPr>
      </p:pic>
      <p:pic>
        <p:nvPicPr>
          <p:cNvPr id="4100" name="Picture 4" descr="C:\Users\ольга\Desktop\20170227_092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576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332656"/>
            <a:ext cx="6624736" cy="24685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Участь в підготовці </a:t>
            </a:r>
            <a:r>
              <a:rPr lang="ru-RU" sz="3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проведені </a:t>
            </a:r>
            <a:r>
              <a:rPr lang="uk-UA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тижня з </a:t>
            </a:r>
            <a:r>
              <a:rPr lang="uk-UA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профес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ії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</a:t>
            </a:r>
            <a:r>
              <a:rPr lang="uk-UA" sz="2800" i="1" dirty="0" smtClean="0"/>
              <a:t>Тракторист-машиніст сільськогосподарського виробництва “,„ Слюсар з ремонту сільськогосподарських машин та устаткування</a:t>
            </a:r>
            <a:r>
              <a:rPr lang="uk-UA" sz="2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»</a:t>
            </a:r>
            <a:endParaRPr lang="uk-UA" sz="2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2" descr="D:\Мои документы\Конкурси\Фото конкурсу 2013\DSCN0275.JPG"/>
          <p:cNvPicPr>
            <a:picLocks noChangeAspect="1" noChangeArrowheads="1"/>
          </p:cNvPicPr>
          <p:nvPr/>
        </p:nvPicPr>
        <p:blipFill>
          <a:blip r:embed="rId3" cstate="print"/>
          <a:srcRect r="14635"/>
          <a:stretch>
            <a:fillRect/>
          </a:stretch>
        </p:blipFill>
        <p:spPr bwMode="auto">
          <a:xfrm>
            <a:off x="0" y="2362200"/>
            <a:ext cx="3962400" cy="3481292"/>
          </a:xfrm>
          <a:prstGeom prst="rect">
            <a:avLst/>
          </a:prstGeom>
          <a:noFill/>
        </p:spPr>
      </p:pic>
      <p:pic>
        <p:nvPicPr>
          <p:cNvPr id="6147" name="Picture 3" descr="C:\Users\ольга\Desktop\IMG_20170227_08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315468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Участь в конкурсах: </a:t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(конкурс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професійної майстерності серед учнів професії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“Водій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автотранспортних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uk-UA" sz="2800" i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endParaRPr lang="ru-RU"/>
          </a:p>
        </p:txBody>
      </p:sp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01000" cy="476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571481"/>
            <a:ext cx="6375082" cy="25053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Участь в підготовці і проведені конкурсу фахової майстерності з професії</a:t>
            </a:r>
          </a:p>
          <a:p>
            <a:pPr algn="ctr">
              <a:lnSpc>
                <a:spcPct val="70000"/>
              </a:lnSpc>
            </a:pP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uk-UA" sz="2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uk-UA" sz="2400" i="1" dirty="0" err="1" smtClean="0"/>
              <a:t>Тракторист-машиніст</a:t>
            </a:r>
            <a:r>
              <a:rPr lang="uk-UA" sz="2400" i="1" dirty="0" smtClean="0"/>
              <a:t> сільськогосподарського виробництва “,„ Слюсар з ремонту сільськогосподарських машин та </a:t>
            </a:r>
            <a:r>
              <a:rPr lang="uk-UA" sz="2400" i="1" dirty="0" err="1" smtClean="0"/>
              <a:t>устаткування”</a:t>
            </a:r>
            <a:r>
              <a:rPr lang="uk-UA" sz="2400" i="1" dirty="0" smtClean="0"/>
              <a:t> та </a:t>
            </a:r>
            <a:r>
              <a:rPr lang="uk-UA" sz="2400" i="1" dirty="0" err="1" smtClean="0"/>
              <a:t>“Водій</a:t>
            </a:r>
            <a:r>
              <a:rPr lang="uk-UA" sz="2400" i="1" dirty="0" smtClean="0"/>
              <a:t> автотранспортних </a:t>
            </a:r>
            <a:r>
              <a:rPr lang="uk-UA" sz="2400" i="1" dirty="0" err="1" smtClean="0"/>
              <a:t>засобів”</a:t>
            </a:r>
            <a:endParaRPr lang="uk-UA" sz="2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D:\Мои документы\ліцей\Конкурс трактористів( фото)\DSC0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2844547" cy="2133600"/>
          </a:xfrm>
          <a:prstGeom prst="rect">
            <a:avLst/>
          </a:prstGeom>
          <a:noFill/>
        </p:spPr>
      </p:pic>
      <p:pic>
        <p:nvPicPr>
          <p:cNvPr id="3075" name="Picture 3" descr="D:\Мои документы\ліцей\DSC0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1" y="3124200"/>
            <a:ext cx="1828800" cy="1371600"/>
          </a:xfrm>
          <a:prstGeom prst="rect">
            <a:avLst/>
          </a:prstGeom>
          <a:noFill/>
        </p:spPr>
      </p:pic>
      <p:pic>
        <p:nvPicPr>
          <p:cNvPr id="7170" name="Picture 2" descr="C:\Users\ольга\Desktop\IMG_20161219_1045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279278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719263"/>
            <a:ext cx="477202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8358246" cy="5509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Проведення відкритих уроків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96752"/>
            <a:ext cx="72488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Основною формою виробничого навчання в виробничій майстерні, лабораторіях, полігонах, навчальних ланках є урок. Він повинен забезпечувати органічну єдність навчання й виховання, тісну взаємодію в викладанні загальноосвітніх та предметів загально професійної підготовки та в кінцевому результаті формувати в учнів професіональну майстерність.</a:t>
            </a: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199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756865"/>
              </p:ext>
            </p:extLst>
          </p:nvPr>
        </p:nvGraphicFramePr>
        <p:xfrm>
          <a:off x="714375" y="761996"/>
          <a:ext cx="7939088" cy="4451547"/>
        </p:xfrm>
        <a:graphic>
          <a:graphicData uri="http://schemas.openxmlformats.org/drawingml/2006/table">
            <a:tbl>
              <a:tblPr/>
              <a:tblGrid>
                <a:gridCol w="3970338"/>
                <a:gridCol w="3968750"/>
              </a:tblGrid>
              <a:tr h="39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D7E4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Посада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D7E4B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3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7E4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Майстер ви</a:t>
                      </a: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D7E4B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робнпчого навчання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D7E4B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C3D5"/>
                    </a:solidFill>
                  </a:tcPr>
                </a:tc>
              </a:tr>
              <a:tr h="39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 роботи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років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</a:tr>
              <a:tr h="1386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Освіта (що і коли закінчив, отримана спеціальність та кваліфікація за дипломом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Повна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вища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Житомирський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національний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агроекологічний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університет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– 2014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</a:rPr>
                        <a:t>р.,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спеціальність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Механізація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сільського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господарства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кваліфікація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інженер-механік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Педагогічне звання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немає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</a:tr>
              <a:tr h="39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Тарифний розряд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04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Курси підвищення кваліфікації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ДВНЗ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Університет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мененджменту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Інститут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післядипломної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освіти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інженерно-педагогічних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працівників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СПК №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900688,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16.06.2016 р.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5F7"/>
                    </a:solidFill>
                  </a:tcPr>
                </a:tc>
              </a:tr>
              <a:tr h="393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Стажування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335338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Явір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533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2016р.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DC3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228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Загальні відомості про майстра в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428605"/>
            <a:ext cx="39537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99B4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99B4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9877" y="1571612"/>
            <a:ext cx="3252255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412776"/>
            <a:ext cx="8715436" cy="43195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uk-UA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 на уроках виробничого навчання розроблених  інструкційно-технологічної документації, методичних розробок, карток-завдань, кросвордів, тестових завдань різного рівня складності,  забезпечує широке залучення учнів до активної пізнавальної діяльності, диференціацію процесу навчання, а також об'єктивне визначення рівня навчальних досягнень кожного.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>
              <a:lnSpc>
                <a:spcPct val="70000"/>
              </a:lnSpc>
            </a:pP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333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981075"/>
            <a:ext cx="4824413" cy="56261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Велику роль у своїй роботі приділяю вихованню учнів.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Багато років працюю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майстром виробничого навчання.</a:t>
            </a:r>
            <a:endParaRPr lang="uk-UA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намагаюсь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сприйнятті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них і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свою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виховну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спрямовую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унікальної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Робота організовується таким чином, що учням приходиться міркувати, </a:t>
            </a:r>
            <a:r>
              <a:rPr lang="uk-U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співставляти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порівнювати побачене </a:t>
            </a:r>
            <a:r>
              <a:rPr lang="uk-UA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  в</a:t>
            </a: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 своїми власними погляди на людські цінності та якості.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повсякденному житті намагаюся вчити дітей сприймати життя мужньо, відповідати за свої вчинки, шукати корисне із втрат та поразок, діяти і жити для того, щоб світ став кращим, отримувати насолоду від життя, роботи, навчання, від спілкування з природою, мистецтвом, музикою, людьми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пам’ятаю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моє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особистостями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позитивними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рисами,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почуттям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оточує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адаптуватись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мінливої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навколишньої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дійсності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126287" cy="925513"/>
          </a:xfrm>
        </p:spPr>
        <p:txBody>
          <a:bodyPr/>
          <a:lstStyle/>
          <a:p>
            <a:pPr algn="ctr" eaLnBrk="1" hangingPunct="1"/>
            <a:r>
              <a:rPr lang="uk-UA" b="1" dirty="0" smtClean="0">
                <a:solidFill>
                  <a:srgbClr val="5D0DA5"/>
                </a:solidFill>
                <a:cs typeface="Trebuchet MS" pitchFamily="34" charset="0"/>
              </a:rPr>
              <a:t>Виховна робота</a:t>
            </a:r>
            <a:endParaRPr lang="ru-RU" dirty="0" smtClean="0">
              <a:cs typeface="Trebuchet MS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20071" y="2386520"/>
            <a:ext cx="3622153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0" y="1"/>
            <a:ext cx="9177362" cy="688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3733800"/>
            <a:ext cx="2133600" cy="1676400"/>
          </a:xfrm>
        </p:spPr>
        <p:txBody>
          <a:bodyPr>
            <a:noAutofit/>
          </a:bodyPr>
          <a:lstStyle/>
          <a:p>
            <a:r>
              <a:rPr lang="uk-UA" sz="1800" i="1" dirty="0" smtClean="0">
                <a:latin typeface="Times New Roman" pitchFamily="18" charset="0"/>
              </a:rPr>
              <a:t>Брав </a:t>
            </a:r>
            <a:r>
              <a:rPr lang="uk-UA" sz="1800" i="1" dirty="0">
                <a:latin typeface="Times New Roman" pitchFamily="18" charset="0"/>
              </a:rPr>
              <a:t>участь в огляді художньої самодіяльності у хорі працівників ліцею</a:t>
            </a:r>
            <a:endParaRPr lang="ru-RU" sz="1800" i="1" dirty="0">
              <a:latin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4769289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 	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Позаурочна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0605_114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200400"/>
            <a:ext cx="60960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198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Екскурсія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Львова разом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u="sng" dirty="0" smtClean="0">
                <a:solidFill>
                  <a:srgbClr val="C00000"/>
                </a:solidFill>
              </a:rPr>
              <a:t>Висновок</a:t>
            </a:r>
            <a:endParaRPr lang="ru-RU" sz="5400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862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уроках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покращити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відтворення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методики 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зацікавлюють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стимулюють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самостійного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предмету.</a:t>
            </a:r>
          </a:p>
          <a:p>
            <a:pPr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  Значно підвищується роль педагога: він менше часу витрачає на розв'язання проблем з дисципліною, педагог більше розкривається перед учнями як лідер, організатор.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i (16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567690" y="152400"/>
            <a:ext cx="8412480" cy="655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1600200"/>
            <a:ext cx="7734328" cy="3810000"/>
          </a:xfrm>
        </p:spPr>
        <p:txBody>
          <a:bodyPr>
            <a:normAutofit/>
          </a:bodyPr>
          <a:lstStyle/>
          <a:p>
            <a:r>
              <a:rPr lang="uk-UA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"/>
          <p:cNvGrpSpPr/>
          <p:nvPr/>
        </p:nvGrpSpPr>
        <p:grpSpPr>
          <a:xfrm>
            <a:off x="0" y="1738"/>
            <a:ext cx="720080" cy="3499270"/>
            <a:chOff x="-31259" y="0"/>
            <a:chExt cx="1722939" cy="6830624"/>
          </a:xfrm>
        </p:grpSpPr>
        <p:pic>
          <p:nvPicPr>
            <p:cNvPr id="5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17"/>
          <p:cNvGrpSpPr/>
          <p:nvPr/>
        </p:nvGrpSpPr>
        <p:grpSpPr>
          <a:xfrm>
            <a:off x="3311" y="3501008"/>
            <a:ext cx="720080" cy="3356992"/>
            <a:chOff x="-31259" y="0"/>
            <a:chExt cx="1722939" cy="6830624"/>
          </a:xfrm>
        </p:grpSpPr>
        <p:pic>
          <p:nvPicPr>
            <p:cNvPr id="9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5" y="27696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6" y="2553843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ТОЛЯ\Desktop\5555555555\stock-vector-vector-illustration-of-ukrainian-national-pattern-ornament-eps-10503167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46" b="8855"/>
            <a:stretch/>
          </p:blipFill>
          <p:spPr bwMode="auto">
            <a:xfrm rot="5400000">
              <a:off x="-308227" y="4830718"/>
              <a:ext cx="2276874" cy="172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ольга\Desktop\img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799"/>
            <a:ext cx="3432730" cy="2259967"/>
          </a:xfrm>
          <a:prstGeom prst="rect">
            <a:avLst/>
          </a:prstGeom>
          <a:noFill/>
        </p:spPr>
      </p:pic>
      <p:pic>
        <p:nvPicPr>
          <p:cNvPr id="1027" name="Picture 3" descr="C:\Users\ольга\Desktop\im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524000"/>
            <a:ext cx="3900545" cy="2209800"/>
          </a:xfrm>
          <a:prstGeom prst="rect">
            <a:avLst/>
          </a:prstGeom>
          <a:noFill/>
        </p:spPr>
      </p:pic>
      <p:pic>
        <p:nvPicPr>
          <p:cNvPr id="1029" name="Picture 5" descr="C:\Users\ольга\Desktop\img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3498026" cy="2438399"/>
          </a:xfrm>
          <a:prstGeom prst="rect">
            <a:avLst/>
          </a:prstGeom>
          <a:noFill/>
        </p:spPr>
      </p:pic>
      <p:pic>
        <p:nvPicPr>
          <p:cNvPr id="1030" name="Picture 6" descr="C:\Users\ольга\Desktop\img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733800"/>
            <a:ext cx="3962400" cy="2434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Свідоцтва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присвоєння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ольга\Desktop\20170227_0808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153400" cy="4625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3888" y="2564905"/>
            <a:ext cx="5150945" cy="44627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uk-UA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Педагогічне кредо:</a:t>
            </a:r>
          </a:p>
          <a:p>
            <a:pPr algn="ctr"/>
            <a:r>
              <a:rPr lang="uk-UA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 Учитись важко, а учить ще важче. Але не мусиш зупинятись ти. Як дітям </a:t>
            </a:r>
            <a:r>
              <a:rPr lang="uk-UA" sz="2800" b="1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віддасиш</a:t>
            </a:r>
            <a:r>
              <a:rPr lang="uk-UA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усе найкраще, то й сам сягнеш нової висоти ”</a:t>
            </a:r>
            <a:endParaRPr lang="ru-RU" sz="2800" b="1" spc="50" dirty="0" smtClean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85729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Життєве кредо:</a:t>
            </a:r>
            <a:r>
              <a:rPr lang="uk-UA" sz="48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Роби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людям добро – </a:t>
            </a: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воно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повернеться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тобі</a:t>
            </a:r>
            <a:r>
              <a:rPr lang="ru-RU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сторицею</a:t>
            </a:r>
            <a:r>
              <a:rPr lang="uk-UA" sz="32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ru-RU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cpto.org.ua/uploads/images/13607568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152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ольга\Desktop\CAM006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52400"/>
            <a:ext cx="2514600" cy="380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371600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i="1" dirty="0" smtClean="0">
                <a:solidFill>
                  <a:srgbClr val="FF0000"/>
                </a:solidFill>
              </a:rPr>
              <a:t>Методична проблема над якою я працюю:</a:t>
            </a:r>
            <a:endParaRPr lang="uk-UA" sz="48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 Диференційований підхід до учнів на уроках виробничого навчання ”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uk-UA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Науково-методична діяльність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821537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40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розумінні диференційованого підходу виділяють три основних </a:t>
            </a:r>
            <a:r>
              <a:rPr lang="ru-RU" sz="4000" b="1" i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40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70000"/>
              </a:lnSpc>
            </a:pPr>
            <a:endParaRPr lang="ru-RU" sz="40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333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7364"/>
            <a:ext cx="7643866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70000"/>
              </a:lnSpc>
              <a:buFont typeface="Arial" pitchFamily="34" charset="0"/>
              <a:buChar char="•"/>
            </a:pPr>
            <a:endParaRPr lang="uk-UA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uk-UA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урахування індивідуальних особливостей учнів;</a:t>
            </a:r>
          </a:p>
          <a:p>
            <a:pPr algn="ctr">
              <a:buFont typeface="Arial" pitchFamily="34" charset="0"/>
              <a:buChar char="•"/>
            </a:pPr>
            <a:r>
              <a:rPr lang="uk-UA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групування учнів на основі цих особливостей;</a:t>
            </a:r>
          </a:p>
          <a:p>
            <a:pPr algn="ctr">
              <a:buFont typeface="Arial" pitchFamily="34" charset="0"/>
              <a:buChar char="•"/>
            </a:pPr>
            <a:r>
              <a:rPr lang="uk-UA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варіативність навчального процесу в групах.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72560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моїх уроків виробничого навчання - забезпечити кожному учню умови для максимального розвитку його здібностей, нахилів, задоволення пізнавальних потреб і інтересів в процесі засвоєння їм змісту програмного матеріалу.</a:t>
            </a:r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/>
          </a:p>
        </p:txBody>
      </p:sp>
      <p:pic>
        <p:nvPicPr>
          <p:cNvPr id="5122" name="Picture 2" descr="C:\Users\ольга\Desktop\DSC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3124200"/>
            <a:ext cx="4063999" cy="3048000"/>
          </a:xfrm>
          <a:prstGeom prst="rect">
            <a:avLst/>
          </a:prstGeom>
          <a:noFill/>
        </p:spPr>
      </p:pic>
      <p:pic>
        <p:nvPicPr>
          <p:cNvPr id="5123" name="Picture 3" descr="C:\Users\ольга\Desktop\IMG_20161219_104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8478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uk-UA" sz="3200" b="1" dirty="0" smtClean="0"/>
              <a:t>Виконання встановлених вимог до уроку передбачає ретельну підготовку майстра виробничого навчання до занять як в матеріально-технічному, дидактичному так і в методиці проведення. </a:t>
            </a:r>
            <a:endParaRPr lang="uk-UA" sz="3200" b="1" dirty="0"/>
          </a:p>
        </p:txBody>
      </p:sp>
      <p:pic>
        <p:nvPicPr>
          <p:cNvPr id="4" name="Рисунок 3" descr="http://ovpu.ostrog.rv.ua/images/fon/mvn_in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869160"/>
            <a:ext cx="233975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862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Любарський професіцний ліцей</vt:lpstr>
      <vt:lpstr>Презентация PowerPoint</vt:lpstr>
      <vt:lpstr>Документи про освіту та підвищення кваліфікації</vt:lpstr>
      <vt:lpstr>Свідоцтва про навчання та присвоєння кваліфікації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Участь в конкурсах:  (конкурс професійної майстерності серед учнів професії “Водій автотранспортних засобів”)</vt:lpstr>
      <vt:lpstr>Презентация PowerPoint</vt:lpstr>
      <vt:lpstr>Презентация PowerPoint</vt:lpstr>
      <vt:lpstr>Презентация PowerPoint</vt:lpstr>
      <vt:lpstr>Виховна робота</vt:lpstr>
      <vt:lpstr>Брав участь в огляді художньої самодіяльності у хорі працівників ліцею</vt:lpstr>
      <vt:lpstr>Висновок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Любарський професіцний ліцей</dc:title>
  <dc:creator>ольга</dc:creator>
  <cp:lastModifiedBy>User</cp:lastModifiedBy>
  <cp:revision>38</cp:revision>
  <dcterms:created xsi:type="dcterms:W3CDTF">2017-02-26T18:09:32Z</dcterms:created>
  <dcterms:modified xsi:type="dcterms:W3CDTF">2023-03-10T08:16:14Z</dcterms:modified>
</cp:coreProperties>
</file>